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98" r:id="rId6"/>
    <p:sldId id="267" r:id="rId7"/>
    <p:sldId id="268" r:id="rId8"/>
    <p:sldId id="271" r:id="rId9"/>
    <p:sldId id="295" r:id="rId10"/>
    <p:sldId id="296" r:id="rId11"/>
    <p:sldId id="297" r:id="rId12"/>
    <p:sldId id="262" r:id="rId13"/>
    <p:sldId id="263" r:id="rId14"/>
    <p:sldId id="265" r:id="rId15"/>
    <p:sldId id="266" r:id="rId16"/>
    <p:sldId id="269" r:id="rId17"/>
    <p:sldId id="26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505"/>
    <p:restoredTop sz="94556"/>
  </p:normalViewPr>
  <p:slideViewPr>
    <p:cSldViewPr snapToGrid="0" snapToObjects="1">
      <p:cViewPr>
        <p:scale>
          <a:sx n="110" d="100"/>
          <a:sy n="110" d="100"/>
        </p:scale>
        <p:origin x="144" y="31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7/11/16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7/11/16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7/11/16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7/11/16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7/11/16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7/11/16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7/11/16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7/11/16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7/11/16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7/11/16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7/11/16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7/11/16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7/11/16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7/11/16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7/11/16</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7/11/16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7/11/16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7/11/16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gif"/><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4"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image" Target="../media/image1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 Id="rId3" Type="http://schemas.openxmlformats.org/officeDocument/2006/relationships/image" Target="../media/image1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 Id="rId3" Type="http://schemas.openxmlformats.org/officeDocument/2006/relationships/image" Target="../media/image2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gif"/><Relationship Id="rId1" Type="http://schemas.openxmlformats.org/officeDocument/2006/relationships/slideLayout" Target="../slideLayouts/slideLayout2.xml"/><Relationship Id="rId2"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alphaModFix amt="40000"/>
            <a:extLst>
              <a:ext uri="{28A0092B-C50C-407E-A947-70E740481C1C}">
                <a14:useLocalDpi xmlns:a14="http://schemas.microsoft.com/office/drawing/2010/main"/>
              </a:ext>
            </a:extLst>
          </a:blip>
          <a:stretch>
            <a:fillRect/>
          </a:stretch>
        </p:blipFill>
        <p:spPr>
          <a:xfrm>
            <a:off x="216878" y="1800225"/>
            <a:ext cx="2891811" cy="3029892"/>
          </a:xfrm>
          <a:prstGeom prst="rect">
            <a:avLst/>
          </a:prstGeom>
          <a:effectLst>
            <a:glow>
              <a:schemeClr val="accent1"/>
            </a:glow>
            <a:outerShdw blurRad="50800" dist="50800" dir="5400000" algn="ctr" rotWithShape="0">
              <a:srgbClr val="000000">
                <a:alpha val="59000"/>
              </a:srgbClr>
            </a:outerShdw>
            <a:reflection stA="55000" endPos="53000" dist="12700" dir="5400000" sy="-100000" algn="bl" rotWithShape="0"/>
          </a:effectLst>
        </p:spPr>
      </p:pic>
      <p:sp>
        <p:nvSpPr>
          <p:cNvPr id="2" name="Title 1"/>
          <p:cNvSpPr>
            <a:spLocks noGrp="1"/>
          </p:cNvSpPr>
          <p:nvPr>
            <p:ph type="ctrTitle"/>
          </p:nvPr>
        </p:nvSpPr>
        <p:spPr>
          <a:xfrm>
            <a:off x="1213339" y="451118"/>
            <a:ext cx="9144000" cy="1641490"/>
          </a:xfrm>
        </p:spPr>
        <p:txBody>
          <a:bodyPr>
            <a:normAutofit/>
          </a:bodyPr>
          <a:lstStyle/>
          <a:p>
            <a:pPr algn="ctr"/>
            <a:r>
              <a:rPr lang="en-US" sz="6600" dirty="0" smtClean="0"/>
              <a:t>God BLESS </a:t>
            </a:r>
            <a:r>
              <a:rPr lang="en-US" sz="6600" dirty="0" err="1" smtClean="0"/>
              <a:t>FxA</a:t>
            </a:r>
            <a:endParaRPr lang="en-US" sz="6600" dirty="0"/>
          </a:p>
        </p:txBody>
      </p:sp>
      <p:sp>
        <p:nvSpPr>
          <p:cNvPr id="3" name="Subtitle 2"/>
          <p:cNvSpPr>
            <a:spLocks noGrp="1"/>
          </p:cNvSpPr>
          <p:nvPr>
            <p:ph type="subTitle" idx="1"/>
          </p:nvPr>
        </p:nvSpPr>
        <p:spPr>
          <a:xfrm>
            <a:off x="1213339" y="1271863"/>
            <a:ext cx="9144000" cy="4613122"/>
          </a:xfrm>
        </p:spPr>
        <p:txBody>
          <a:bodyPr/>
          <a:lstStyle/>
          <a:p>
            <a:pPr algn="ctr"/>
            <a:r>
              <a:rPr lang="en-US" dirty="0" smtClean="0">
                <a:solidFill>
                  <a:schemeClr val="tx1"/>
                </a:solidFill>
              </a:rPr>
              <a:t>Sai </a:t>
            </a:r>
            <a:r>
              <a:rPr lang="en-US" dirty="0" err="1" smtClean="0">
                <a:solidFill>
                  <a:schemeClr val="tx1"/>
                </a:solidFill>
              </a:rPr>
              <a:t>Prashanth</a:t>
            </a:r>
            <a:r>
              <a:rPr lang="en-US" dirty="0" smtClean="0">
                <a:solidFill>
                  <a:schemeClr val="tx1"/>
                </a:solidFill>
              </a:rPr>
              <a:t> </a:t>
            </a:r>
            <a:r>
              <a:rPr lang="en-US" dirty="0" err="1" smtClean="0">
                <a:solidFill>
                  <a:schemeClr val="tx1"/>
                </a:solidFill>
              </a:rPr>
              <a:t>Chandramouli</a:t>
            </a:r>
            <a:endParaRPr lang="en-US" dirty="0" smtClean="0">
              <a:solidFill>
                <a:schemeClr val="tx1"/>
              </a:solidFill>
            </a:endParaRPr>
          </a:p>
          <a:p>
            <a:pPr algn="ctr"/>
            <a:r>
              <a:rPr lang="en-US" dirty="0" smtClean="0">
                <a:solidFill>
                  <a:schemeClr val="tx1"/>
                </a:solidFill>
              </a:rPr>
              <a:t>Firefox Accounts</a:t>
            </a:r>
          </a:p>
          <a:p>
            <a:pPr algn="ctr"/>
            <a:r>
              <a:rPr lang="en-US" dirty="0" err="1">
                <a:solidFill>
                  <a:schemeClr val="tx1"/>
                </a:solidFill>
              </a:rPr>
              <a:t>i</a:t>
            </a:r>
            <a:r>
              <a:rPr lang="en-US" dirty="0" err="1" smtClean="0">
                <a:solidFill>
                  <a:schemeClr val="tx1"/>
                </a:solidFill>
              </a:rPr>
              <a:t>rc</a:t>
            </a:r>
            <a:r>
              <a:rPr lang="en-US" dirty="0" smtClean="0">
                <a:solidFill>
                  <a:schemeClr val="tx1"/>
                </a:solidFill>
              </a:rPr>
              <a:t>: </a:t>
            </a:r>
            <a:r>
              <a:rPr lang="en-US" dirty="0" err="1" smtClean="0">
                <a:solidFill>
                  <a:schemeClr val="tx1"/>
                </a:solidFill>
              </a:rPr>
              <a:t>saipc</a:t>
            </a:r>
            <a:endParaRPr lang="en-US" dirty="0" smtClean="0">
              <a:solidFill>
                <a:schemeClr val="tx1"/>
              </a:solidFill>
            </a:endParaRPr>
          </a:p>
          <a:p>
            <a:pPr algn="ctr"/>
            <a:r>
              <a:rPr lang="en-US" dirty="0" err="1" smtClean="0">
                <a:solidFill>
                  <a:schemeClr val="tx1"/>
                </a:solidFill>
              </a:rPr>
              <a:t>Github</a:t>
            </a:r>
            <a:r>
              <a:rPr lang="en-US" dirty="0" smtClean="0">
                <a:solidFill>
                  <a:schemeClr val="tx1"/>
                </a:solidFill>
              </a:rPr>
              <a:t>: TDA</a:t>
            </a:r>
          </a:p>
          <a:p>
            <a:pPr algn="ctr"/>
            <a:r>
              <a:rPr lang="en-US" dirty="0" smtClean="0">
                <a:solidFill>
                  <a:schemeClr val="tx1"/>
                </a:solidFill>
              </a:rPr>
              <a:t>E-mail: </a:t>
            </a:r>
            <a:r>
              <a:rPr lang="en-US" dirty="0" err="1" smtClean="0">
                <a:solidFill>
                  <a:schemeClr val="tx1"/>
                </a:solidFill>
              </a:rPr>
              <a:t>thatsenough@youstalker.com</a:t>
            </a:r>
            <a:endParaRPr lang="en-US" dirty="0" smtClean="0">
              <a:solidFill>
                <a:schemeClr val="tx1"/>
              </a:solidFill>
            </a:endParaRPr>
          </a:p>
          <a:p>
            <a:pPr algn="ctr"/>
            <a:endParaRPr lang="en-US" dirty="0"/>
          </a:p>
        </p:txBody>
      </p:sp>
      <p:pic>
        <p:nvPicPr>
          <p:cNvPr id="6" name="Picture 5"/>
          <p:cNvPicPr>
            <a:picLocks noChangeAspect="1"/>
          </p:cNvPicPr>
          <p:nvPr/>
        </p:nvPicPr>
        <p:blipFill>
          <a:blip r:embed="rId3" cstate="print">
            <a:alphaModFix amt="50000"/>
            <a:extLst>
              <a:ext uri="{28A0092B-C50C-407E-A947-70E740481C1C}">
                <a14:useLocalDpi xmlns:a14="http://schemas.microsoft.com/office/drawing/2010/main"/>
              </a:ext>
            </a:extLst>
          </a:blip>
          <a:stretch>
            <a:fillRect/>
          </a:stretch>
        </p:blipFill>
        <p:spPr>
          <a:xfrm>
            <a:off x="8619654" y="1800225"/>
            <a:ext cx="3026664" cy="3026664"/>
          </a:xfrm>
          <a:prstGeom prst="rect">
            <a:avLst/>
          </a:prstGeom>
          <a:effectLst>
            <a:outerShdw blurRad="50800" dist="50800" dir="5400000" algn="ctr" rotWithShape="0">
              <a:srgbClr val="000000">
                <a:alpha val="50000"/>
              </a:srgbClr>
            </a:outerShdw>
            <a:reflection stA="50000" endPos="57000" dist="12700" dir="5400000" sy="-100000" algn="bl" rotWithShape="0"/>
          </a:effectLst>
        </p:spPr>
      </p:pic>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To..</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358349" y="2214461"/>
            <a:ext cx="4131326" cy="2743200"/>
          </a:xfr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3041" y="2214461"/>
            <a:ext cx="2439338"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23362" y="2214461"/>
            <a:ext cx="3970421" cy="2743200"/>
          </a:xfrm>
          <a:prstGeom prst="rect">
            <a:avLst/>
          </a:prstGeom>
        </p:spPr>
      </p:pic>
      <p:sp>
        <p:nvSpPr>
          <p:cNvPr id="7" name="TextBox 6"/>
          <p:cNvSpPr txBox="1"/>
          <p:nvPr/>
        </p:nvSpPr>
        <p:spPr>
          <a:xfrm>
            <a:off x="3032379" y="5625297"/>
            <a:ext cx="4858574" cy="369332"/>
          </a:xfrm>
          <a:prstGeom prst="rect">
            <a:avLst/>
          </a:prstGeom>
          <a:noFill/>
        </p:spPr>
        <p:txBody>
          <a:bodyPr wrap="none" rtlCol="0">
            <a:spAutoFit/>
          </a:bodyPr>
          <a:lstStyle/>
          <a:p>
            <a:r>
              <a:rPr lang="en-US" dirty="0" smtClean="0"/>
              <a:t>Reading reviews telling me </a:t>
            </a:r>
            <a:r>
              <a:rPr lang="en-US" smtClean="0"/>
              <a:t>to change something.</a:t>
            </a:r>
            <a:endParaRPr lang="en-US"/>
          </a:p>
        </p:txBody>
      </p:sp>
    </p:spTree>
    <p:extLst>
      <p:ext uri="{BB962C8B-B14F-4D97-AF65-F5344CB8AC3E}">
        <p14:creationId xmlns:p14="http://schemas.microsoft.com/office/powerpoint/2010/main" val="1592594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And finally to..</a:t>
            </a: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681569" y="2330048"/>
            <a:ext cx="4020563" cy="2743200"/>
          </a:xfr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778" y="2330048"/>
            <a:ext cx="3340903"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946021" y="2330048"/>
            <a:ext cx="4135477" cy="2743200"/>
          </a:xfrm>
          <a:prstGeom prst="rect">
            <a:avLst/>
          </a:prstGeom>
        </p:spPr>
      </p:pic>
      <p:sp>
        <p:nvSpPr>
          <p:cNvPr id="7" name="TextBox 6"/>
          <p:cNvSpPr txBox="1"/>
          <p:nvPr/>
        </p:nvSpPr>
        <p:spPr>
          <a:xfrm>
            <a:off x="4145593" y="5712608"/>
            <a:ext cx="3092513" cy="369332"/>
          </a:xfrm>
          <a:prstGeom prst="rect">
            <a:avLst/>
          </a:prstGeom>
          <a:noFill/>
        </p:spPr>
        <p:txBody>
          <a:bodyPr wrap="none" rtlCol="0">
            <a:spAutoFit/>
          </a:bodyPr>
          <a:lstStyle/>
          <a:p>
            <a:r>
              <a:rPr lang="en-US" dirty="0" smtClean="0"/>
              <a:t>When I </a:t>
            </a:r>
            <a:r>
              <a:rPr lang="en-US" smtClean="0"/>
              <a:t>finally got a PR to land.</a:t>
            </a:r>
            <a:endParaRPr lang="en-US" dirty="0"/>
          </a:p>
        </p:txBody>
      </p:sp>
    </p:spTree>
    <p:extLst>
      <p:ext uri="{BB962C8B-B14F-4D97-AF65-F5344CB8AC3E}">
        <p14:creationId xmlns:p14="http://schemas.microsoft.com/office/powerpoint/2010/main" val="2462472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to..</a:t>
            </a:r>
            <a:endParaRPr lang="en-US" dirty="0"/>
          </a:p>
        </p:txBody>
      </p:sp>
      <p:sp>
        <p:nvSpPr>
          <p:cNvPr id="3" name="Content Placeholder 2"/>
          <p:cNvSpPr>
            <a:spLocks noGrp="1"/>
          </p:cNvSpPr>
          <p:nvPr>
            <p:ph idx="1"/>
          </p:nvPr>
        </p:nvSpPr>
        <p:spPr/>
        <p:txBody>
          <a:bodyPr/>
          <a:lstStyle/>
          <a:p>
            <a:r>
              <a:rPr lang="en-US" dirty="0" smtClean="0"/>
              <a:t>The Cloud Services Team:</a:t>
            </a:r>
          </a:p>
          <a:p>
            <a:pPr lvl="1"/>
            <a:r>
              <a:rPr lang="en-US" dirty="0" smtClean="0"/>
              <a:t>Chris </a:t>
            </a:r>
            <a:r>
              <a:rPr lang="en-US" dirty="0" err="1" smtClean="0"/>
              <a:t>Karlof</a:t>
            </a:r>
            <a:r>
              <a:rPr lang="en-US" dirty="0" smtClean="0"/>
              <a:t> (</a:t>
            </a:r>
            <a:r>
              <a:rPr lang="en-US" dirty="0" err="1" smtClean="0"/>
              <a:t>ckarlof</a:t>
            </a:r>
            <a:r>
              <a:rPr lang="en-US" dirty="0" smtClean="0"/>
              <a:t>) – For all the projects and advice (and dinners).</a:t>
            </a:r>
          </a:p>
          <a:p>
            <a:pPr lvl="1"/>
            <a:r>
              <a:rPr lang="en-US" dirty="0" smtClean="0"/>
              <a:t>Ryan Kelly (</a:t>
            </a:r>
            <a:r>
              <a:rPr lang="en-US" dirty="0" err="1" smtClean="0"/>
              <a:t>rfkelly</a:t>
            </a:r>
            <a:r>
              <a:rPr lang="en-US" dirty="0" smtClean="0"/>
              <a:t>) – For the security projects.</a:t>
            </a:r>
          </a:p>
          <a:p>
            <a:pPr lvl="1"/>
            <a:r>
              <a:rPr lang="en-US" dirty="0" smtClean="0"/>
              <a:t>Edwin Wong (</a:t>
            </a:r>
            <a:r>
              <a:rPr lang="en-US" dirty="0" err="1" smtClean="0"/>
              <a:t>edwong</a:t>
            </a:r>
            <a:r>
              <a:rPr lang="en-US" dirty="0" smtClean="0"/>
              <a:t>) – For all the 2FA support and travel stuff.</a:t>
            </a:r>
          </a:p>
          <a:p>
            <a:pPr lvl="1"/>
            <a:r>
              <a:rPr lang="en-US" dirty="0" smtClean="0"/>
              <a:t>John Morrison (</a:t>
            </a:r>
            <a:r>
              <a:rPr lang="en-US" dirty="0" err="1" smtClean="0"/>
              <a:t>jrgm</a:t>
            </a:r>
            <a:r>
              <a:rPr lang="en-US" dirty="0" smtClean="0"/>
              <a:t>) – For all the support and meetings.</a:t>
            </a:r>
          </a:p>
          <a:p>
            <a:pPr lvl="1"/>
            <a:r>
              <a:rPr lang="en-US" dirty="0" smtClean="0"/>
              <a:t>Ryan </a:t>
            </a:r>
            <a:r>
              <a:rPr lang="en-US" dirty="0" err="1" smtClean="0"/>
              <a:t>Feeley</a:t>
            </a:r>
            <a:r>
              <a:rPr lang="en-US" dirty="0" smtClean="0"/>
              <a:t> (</a:t>
            </a:r>
            <a:r>
              <a:rPr lang="en-US" dirty="0" err="1" smtClean="0"/>
              <a:t>rfeeley</a:t>
            </a:r>
            <a:r>
              <a:rPr lang="en-US" dirty="0" smtClean="0"/>
              <a:t>) – For all the UX guidance.</a:t>
            </a:r>
          </a:p>
          <a:p>
            <a:pPr lvl="1"/>
            <a:r>
              <a:rPr lang="en-US" dirty="0" smtClean="0"/>
              <a:t>John </a:t>
            </a:r>
            <a:r>
              <a:rPr lang="en-US" dirty="0" err="1" smtClean="0"/>
              <a:t>Gruen</a:t>
            </a:r>
            <a:r>
              <a:rPr lang="en-US" dirty="0" smtClean="0"/>
              <a:t> (</a:t>
            </a:r>
            <a:r>
              <a:rPr lang="en-US" dirty="0" err="1" smtClean="0"/>
              <a:t>jgruen</a:t>
            </a:r>
            <a:r>
              <a:rPr lang="en-US" dirty="0" smtClean="0"/>
              <a:t>) – For the extremely cool logos (and </a:t>
            </a:r>
            <a:r>
              <a:rPr lang="en-US" dirty="0" err="1" smtClean="0"/>
              <a:t>css</a:t>
            </a:r>
            <a:r>
              <a:rPr lang="en-US" dirty="0" smtClean="0"/>
              <a:t> help).</a:t>
            </a:r>
          </a:p>
          <a:p>
            <a:pPr lvl="1"/>
            <a:r>
              <a:rPr lang="en-US" dirty="0" smtClean="0"/>
              <a:t>Daniel Coates (</a:t>
            </a:r>
            <a:r>
              <a:rPr lang="en-US" dirty="0" err="1" smtClean="0"/>
              <a:t>dcoates</a:t>
            </a:r>
            <a:r>
              <a:rPr lang="en-US" dirty="0" smtClean="0"/>
              <a:t>) – For helping me in Whistler.</a:t>
            </a:r>
          </a:p>
          <a:p>
            <a:pPr lvl="1"/>
            <a:r>
              <a:rPr lang="en-US" dirty="0" smtClean="0"/>
              <a:t>Phil Booth (</a:t>
            </a:r>
            <a:r>
              <a:rPr lang="en-US" dirty="0" err="1" smtClean="0"/>
              <a:t>pb</a:t>
            </a:r>
            <a:r>
              <a:rPr lang="en-US" dirty="0" smtClean="0"/>
              <a:t>) – For that awesome accent.</a:t>
            </a:r>
          </a:p>
          <a:p>
            <a:pPr lvl="1"/>
            <a:r>
              <a:rPr lang="en-US" dirty="0" err="1" smtClean="0"/>
              <a:t>Edouard</a:t>
            </a:r>
            <a:r>
              <a:rPr lang="en-US" dirty="0" smtClean="0"/>
              <a:t> </a:t>
            </a:r>
            <a:r>
              <a:rPr lang="en-US" dirty="0" err="1" smtClean="0"/>
              <a:t>Oger</a:t>
            </a:r>
            <a:r>
              <a:rPr lang="en-US" dirty="0" smtClean="0"/>
              <a:t> (</a:t>
            </a:r>
            <a:r>
              <a:rPr lang="en-US" dirty="0" err="1" smtClean="0"/>
              <a:t>eoger</a:t>
            </a:r>
            <a:r>
              <a:rPr lang="en-US" dirty="0" smtClean="0"/>
              <a:t>) – For the pre-push hook that made me commit lesser styling errors.</a:t>
            </a:r>
            <a:endParaRPr lang="en-US" dirty="0"/>
          </a:p>
        </p:txBody>
      </p:sp>
    </p:spTree>
    <p:extLst>
      <p:ext uri="{BB962C8B-B14F-4D97-AF65-F5344CB8AC3E}">
        <p14:creationId xmlns:p14="http://schemas.microsoft.com/office/powerpoint/2010/main" val="2139523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307830" y="2227430"/>
            <a:ext cx="7315200" cy="4114800"/>
          </a:xfrm>
          <a:prstGeom prst="rect">
            <a:avLst/>
          </a:prstGeom>
          <a:effectLst>
            <a:outerShdw blurRad="50800" dist="50800" dir="5400000" algn="ctr" rotWithShape="0">
              <a:srgbClr val="000000">
                <a:alpha val="39000"/>
              </a:srgbClr>
            </a:outerShdw>
          </a:effectLst>
        </p:spPr>
      </p:pic>
      <p:sp>
        <p:nvSpPr>
          <p:cNvPr id="2" name="Title 1"/>
          <p:cNvSpPr>
            <a:spLocks noGrp="1"/>
          </p:cNvSpPr>
          <p:nvPr>
            <p:ph type="title"/>
          </p:nvPr>
        </p:nvSpPr>
        <p:spPr/>
        <p:txBody>
          <a:bodyPr/>
          <a:lstStyle/>
          <a:p>
            <a:r>
              <a:rPr lang="en-US" dirty="0" smtClean="0"/>
              <a:t>Special Thanks to..</a:t>
            </a:r>
            <a:endParaRPr lang="en-US" dirty="0"/>
          </a:p>
        </p:txBody>
      </p:sp>
      <p:sp>
        <p:nvSpPr>
          <p:cNvPr id="3" name="Content Placeholder 2"/>
          <p:cNvSpPr>
            <a:spLocks noGrp="1"/>
          </p:cNvSpPr>
          <p:nvPr>
            <p:ph idx="1"/>
          </p:nvPr>
        </p:nvSpPr>
        <p:spPr/>
        <p:txBody>
          <a:bodyPr>
            <a:normAutofit/>
          </a:bodyPr>
          <a:lstStyle/>
          <a:p>
            <a:r>
              <a:rPr lang="en-US" dirty="0" smtClean="0"/>
              <a:t>Shane Tomlinson (</a:t>
            </a:r>
            <a:r>
              <a:rPr lang="en-US" dirty="0" err="1" smtClean="0"/>
              <a:t>stomlinson</a:t>
            </a:r>
            <a:r>
              <a:rPr lang="en-US" dirty="0" smtClean="0"/>
              <a:t>) – My Mentor and Guide</a:t>
            </a:r>
          </a:p>
        </p:txBody>
      </p:sp>
      <p:sp>
        <p:nvSpPr>
          <p:cNvPr id="5" name="TextBox 4"/>
          <p:cNvSpPr txBox="1"/>
          <p:nvPr/>
        </p:nvSpPr>
        <p:spPr>
          <a:xfrm>
            <a:off x="2307830" y="5757863"/>
            <a:ext cx="7261280" cy="923330"/>
          </a:xfrm>
          <a:prstGeom prst="rect">
            <a:avLst/>
          </a:prstGeom>
          <a:noFill/>
        </p:spPr>
        <p:txBody>
          <a:bodyPr wrap="square" rtlCol="0">
            <a:spAutoFit/>
          </a:bodyPr>
          <a:lstStyle/>
          <a:p>
            <a:pPr algn="ctr"/>
            <a:r>
              <a:rPr lang="en-US" dirty="0"/>
              <a:t>For being patient with me, and helping me out everyday, and </a:t>
            </a:r>
            <a:r>
              <a:rPr lang="en-US" dirty="0" smtClean="0"/>
              <a:t>almost </a:t>
            </a:r>
            <a:r>
              <a:rPr lang="en-US" dirty="0"/>
              <a:t>everything </a:t>
            </a:r>
            <a:r>
              <a:rPr lang="en-US" dirty="0" smtClean="0"/>
              <a:t>else this </a:t>
            </a:r>
            <a:r>
              <a:rPr lang="en-US" dirty="0"/>
              <a:t>summer </a:t>
            </a:r>
            <a:r>
              <a:rPr lang="en-US" dirty="0">
                <a:sym typeface="Wingdings"/>
              </a:rPr>
              <a:t> </a:t>
            </a:r>
            <a:r>
              <a:rPr lang="en-US" dirty="0" smtClean="0">
                <a:sym typeface="Wingdings"/>
              </a:rPr>
              <a:t>Thanks for all the sacrifice, </a:t>
            </a:r>
            <a:r>
              <a:rPr lang="en-US" dirty="0">
                <a:sym typeface="Wingdings"/>
              </a:rPr>
              <a:t>Shane!!!</a:t>
            </a:r>
            <a:endParaRPr lang="en-US" dirty="0"/>
          </a:p>
          <a:p>
            <a:endParaRPr lang="en-US" dirty="0"/>
          </a:p>
        </p:txBody>
      </p:sp>
    </p:spTree>
    <p:extLst>
      <p:ext uri="{BB962C8B-B14F-4D97-AF65-F5344CB8AC3E}">
        <p14:creationId xmlns:p14="http://schemas.microsoft.com/office/powerpoint/2010/main" val="18210663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a:t>
            </a:r>
            <a:endParaRPr lang="en-US" dirty="0"/>
          </a:p>
        </p:txBody>
      </p:sp>
      <p:sp>
        <p:nvSpPr>
          <p:cNvPr id="3" name="Content Placeholder 2"/>
          <p:cNvSpPr>
            <a:spLocks noGrp="1"/>
          </p:cNvSpPr>
          <p:nvPr>
            <p:ph idx="1"/>
          </p:nvPr>
        </p:nvSpPr>
        <p:spPr/>
        <p:txBody>
          <a:bodyPr/>
          <a:lstStyle/>
          <a:p>
            <a:r>
              <a:rPr lang="en-US" dirty="0" smtClean="0"/>
              <a:t>Vlad </a:t>
            </a:r>
            <a:r>
              <a:rPr lang="en-US" dirty="0" err="1" smtClean="0"/>
              <a:t>Filippov</a:t>
            </a:r>
            <a:r>
              <a:rPr lang="en-US" dirty="0" smtClean="0"/>
              <a:t> (</a:t>
            </a:r>
            <a:r>
              <a:rPr lang="en-US" dirty="0" err="1" smtClean="0"/>
              <a:t>vladikoff</a:t>
            </a:r>
            <a:r>
              <a:rPr lang="en-US" dirty="0" smtClean="0"/>
              <a:t>) – The Review man.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66800" y="2386013"/>
            <a:ext cx="0" cy="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8929" y="2314574"/>
            <a:ext cx="6409268" cy="3605213"/>
          </a:xfrm>
          <a:prstGeom prst="rect">
            <a:avLst/>
          </a:prstGeom>
        </p:spPr>
      </p:pic>
      <p:sp>
        <p:nvSpPr>
          <p:cNvPr id="7" name="TextBox 6"/>
          <p:cNvSpPr txBox="1"/>
          <p:nvPr/>
        </p:nvSpPr>
        <p:spPr>
          <a:xfrm>
            <a:off x="1257300" y="6029325"/>
            <a:ext cx="9872663" cy="369332"/>
          </a:xfrm>
          <a:prstGeom prst="rect">
            <a:avLst/>
          </a:prstGeom>
          <a:noFill/>
        </p:spPr>
        <p:txBody>
          <a:bodyPr wrap="square" rtlCol="0">
            <a:spAutoFit/>
          </a:bodyPr>
          <a:lstStyle/>
          <a:p>
            <a:pPr algn="ctr"/>
            <a:r>
              <a:rPr lang="en-US" dirty="0" smtClean="0"/>
              <a:t>For the countless reviews and feedback on every push ever made. Thank you so much Vlad! </a:t>
            </a:r>
            <a:r>
              <a:rPr lang="en-US" dirty="0" smtClean="0">
                <a:sym typeface="Wingdings"/>
              </a:rPr>
              <a:t></a:t>
            </a:r>
            <a:endParaRPr lang="en-US" dirty="0"/>
          </a:p>
        </p:txBody>
      </p:sp>
    </p:spTree>
    <p:extLst>
      <p:ext uri="{BB962C8B-B14F-4D97-AF65-F5344CB8AC3E}">
        <p14:creationId xmlns:p14="http://schemas.microsoft.com/office/powerpoint/2010/main" val="11967743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a:t>
            </a:r>
            <a:r>
              <a:rPr lang="en-US" dirty="0" err="1" smtClean="0"/>
              <a:t>Finallllly</a:t>
            </a:r>
            <a:r>
              <a:rPr lang="en-US" dirty="0" smtClean="0"/>
              <a:t>….</a:t>
            </a:r>
            <a:endParaRPr lang="en-US" dirty="0"/>
          </a:p>
        </p:txBody>
      </p:sp>
      <p:sp>
        <p:nvSpPr>
          <p:cNvPr id="3" name="Content Placeholder 2"/>
          <p:cNvSpPr>
            <a:spLocks noGrp="1"/>
          </p:cNvSpPr>
          <p:nvPr>
            <p:ph idx="1"/>
          </p:nvPr>
        </p:nvSpPr>
        <p:spPr>
          <a:xfrm>
            <a:off x="1120000" y="1825625"/>
            <a:ext cx="10233800" cy="1435319"/>
          </a:xfrm>
        </p:spPr>
        <p:txBody>
          <a:bodyPr/>
          <a:lstStyle/>
          <a:p>
            <a:r>
              <a:rPr lang="en-US" dirty="0" smtClean="0"/>
              <a:t>Peter </a:t>
            </a:r>
            <a:r>
              <a:rPr lang="en-US" dirty="0" err="1" smtClean="0"/>
              <a:t>Dehaan</a:t>
            </a:r>
            <a:r>
              <a:rPr lang="en-US" dirty="0" smtClean="0"/>
              <a:t> (</a:t>
            </a:r>
            <a:r>
              <a:rPr lang="en-US" dirty="0" err="1" smtClean="0"/>
              <a:t>pdehaan</a:t>
            </a:r>
            <a:r>
              <a:rPr lang="en-US" dirty="0" smtClean="0"/>
              <a:t>) – The funniest SW engineer I have met.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5" y="2363915"/>
            <a:ext cx="3813048" cy="3813048"/>
          </a:xfrm>
          <a:prstGeom prst="rect">
            <a:avLst/>
          </a:prstGeom>
        </p:spPr>
      </p:pic>
      <p:sp>
        <p:nvSpPr>
          <p:cNvPr id="5" name="TextBox 4"/>
          <p:cNvSpPr txBox="1"/>
          <p:nvPr/>
        </p:nvSpPr>
        <p:spPr>
          <a:xfrm>
            <a:off x="4000500" y="2614613"/>
            <a:ext cx="3500438" cy="646331"/>
          </a:xfrm>
          <a:prstGeom prst="rect">
            <a:avLst/>
          </a:prstGeom>
          <a:noFill/>
        </p:spPr>
        <p:txBody>
          <a:bodyPr wrap="square" rtlCol="0">
            <a:spAutoFit/>
          </a:bodyPr>
          <a:lstStyle/>
          <a:p>
            <a:pPr algn="ctr"/>
            <a:r>
              <a:rPr lang="en-US" dirty="0" smtClean="0">
                <a:solidFill>
                  <a:srgbClr val="FF0000"/>
                </a:solidFill>
              </a:rPr>
              <a:t>NOTHING EVER GETS PAST ME!!! MUHAHAHAHAHAHA!!!</a:t>
            </a:r>
            <a:endParaRPr lang="en-US" dirty="0">
              <a:solidFill>
                <a:srgbClr val="FF0000"/>
              </a:solidFill>
            </a:endParaRPr>
          </a:p>
        </p:txBody>
      </p:sp>
      <p:sp>
        <p:nvSpPr>
          <p:cNvPr id="8" name="TextBox 7"/>
          <p:cNvSpPr txBox="1"/>
          <p:nvPr/>
        </p:nvSpPr>
        <p:spPr>
          <a:xfrm>
            <a:off x="1243013" y="5529263"/>
            <a:ext cx="10315575" cy="923330"/>
          </a:xfrm>
          <a:prstGeom prst="rect">
            <a:avLst/>
          </a:prstGeom>
          <a:noFill/>
        </p:spPr>
        <p:txBody>
          <a:bodyPr wrap="square" rtlCol="0">
            <a:spAutoFit/>
          </a:bodyPr>
          <a:lstStyle/>
          <a:p>
            <a:pPr algn="ctr"/>
            <a:r>
              <a:rPr lang="en-US" dirty="0" smtClean="0"/>
              <a:t>Peter was literally the person I ran to, every time I got stuck on ANYTHING, with the kitty face on the right. He put up with my ramblings and rants, and got me the absolute best gifs ever!! Thank you so much Peter, for finding the time to make people laugh </a:t>
            </a:r>
            <a:r>
              <a:rPr lang="en-US" dirty="0" smtClean="0">
                <a:sym typeface="Wingdings"/>
              </a:rPr>
              <a:t></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14759" y="2983046"/>
            <a:ext cx="3586882" cy="2017621"/>
          </a:xfrm>
          <a:prstGeom prst="rect">
            <a:avLst/>
          </a:prstGeom>
        </p:spPr>
      </p:pic>
      <p:sp>
        <p:nvSpPr>
          <p:cNvPr id="10" name="TextBox 9"/>
          <p:cNvSpPr txBox="1"/>
          <p:nvPr/>
        </p:nvSpPr>
        <p:spPr>
          <a:xfrm>
            <a:off x="8599989" y="4631335"/>
            <a:ext cx="2616422" cy="369332"/>
          </a:xfrm>
          <a:prstGeom prst="rect">
            <a:avLst/>
          </a:prstGeom>
          <a:noFill/>
        </p:spPr>
        <p:txBody>
          <a:bodyPr wrap="none" rtlCol="0">
            <a:spAutoFit/>
          </a:bodyPr>
          <a:lstStyle/>
          <a:p>
            <a:r>
              <a:rPr lang="en-US" dirty="0" smtClean="0"/>
              <a:t>Will </a:t>
            </a:r>
            <a:r>
              <a:rPr lang="en-US" smtClean="0"/>
              <a:t>you teach me sensei?</a:t>
            </a:r>
            <a:endParaRPr lang="en-US"/>
          </a:p>
        </p:txBody>
      </p:sp>
    </p:spTree>
    <p:extLst>
      <p:ext uri="{BB962C8B-B14F-4D97-AF65-F5344CB8AC3E}">
        <p14:creationId xmlns:p14="http://schemas.microsoft.com/office/powerpoint/2010/main" val="20927200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 to add this T_T</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a:ext>
            </a:extLst>
          </a:blip>
          <a:srcRect l="310" t="58654" r="59449"/>
          <a:stretch/>
        </p:blipFill>
        <p:spPr>
          <a:xfrm>
            <a:off x="880701" y="1690688"/>
            <a:ext cx="7140555" cy="4571216"/>
          </a:xfrm>
        </p:spPr>
      </p:pic>
      <p:cxnSp>
        <p:nvCxnSpPr>
          <p:cNvPr id="6" name="Straight Arrow Connector 5"/>
          <p:cNvCxnSpPr/>
          <p:nvPr/>
        </p:nvCxnSpPr>
        <p:spPr>
          <a:xfrm flipV="1">
            <a:off x="7526801" y="3204771"/>
            <a:ext cx="1243012" cy="5143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677215" y="2659419"/>
            <a:ext cx="3071812" cy="646331"/>
          </a:xfrm>
          <a:prstGeom prst="rect">
            <a:avLst/>
          </a:prstGeom>
          <a:noFill/>
        </p:spPr>
        <p:txBody>
          <a:bodyPr wrap="square" rtlCol="0">
            <a:spAutoFit/>
          </a:bodyPr>
          <a:lstStyle/>
          <a:p>
            <a:r>
              <a:rPr lang="en-US" dirty="0" smtClean="0"/>
              <a:t>This is why we can’t have good things in life.</a:t>
            </a:r>
            <a:endParaRPr lang="en-US" dirty="0"/>
          </a:p>
        </p:txBody>
      </p:sp>
    </p:spTree>
    <p:extLst>
      <p:ext uri="{BB962C8B-B14F-4D97-AF65-F5344CB8AC3E}">
        <p14:creationId xmlns:p14="http://schemas.microsoft.com/office/powerpoint/2010/main" val="16742094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67951"/>
            <a:ext cx="10515600" cy="1325563"/>
          </a:xfrm>
        </p:spPr>
        <p:txBody>
          <a:bodyPr>
            <a:normAutofit/>
          </a:bodyPr>
          <a:lstStyle/>
          <a:p>
            <a:pPr algn="ctr"/>
            <a:r>
              <a:rPr lang="en-US" sz="2800" dirty="0" smtClean="0">
                <a:latin typeface="Comic Sans MS" charset="0"/>
                <a:ea typeface="Comic Sans MS" charset="0"/>
                <a:cs typeface="Comic Sans MS" charset="0"/>
              </a:rPr>
              <a:t>Slide 42: </a:t>
            </a:r>
            <a:r>
              <a:rPr lang="en-US" sz="2800" dirty="0">
                <a:latin typeface="Comic Sans MS" charset="0"/>
                <a:ea typeface="Comic Sans MS" charset="0"/>
                <a:cs typeface="Comic Sans MS" charset="0"/>
              </a:rPr>
              <a:t>"Answer to The Ultimate Question of Life, the Universe, and Everything".</a:t>
            </a:r>
          </a:p>
        </p:txBody>
      </p:sp>
      <p:sp>
        <p:nvSpPr>
          <p:cNvPr id="3" name="Content Placeholder 2"/>
          <p:cNvSpPr>
            <a:spLocks noGrp="1"/>
          </p:cNvSpPr>
          <p:nvPr>
            <p:ph idx="1"/>
          </p:nvPr>
        </p:nvSpPr>
        <p:spPr>
          <a:xfrm>
            <a:off x="1120000" y="2693725"/>
            <a:ext cx="10233800" cy="5032375"/>
          </a:xfrm>
        </p:spPr>
        <p:txBody>
          <a:bodyPr>
            <a:normAutofit/>
          </a:bodyPr>
          <a:lstStyle/>
          <a:p>
            <a:r>
              <a:rPr lang="en-US" sz="2000" dirty="0" smtClean="0">
                <a:latin typeface="Comic Sans MS" charset="0"/>
                <a:ea typeface="Comic Sans MS" charset="0"/>
                <a:cs typeface="Comic Sans MS" charset="0"/>
              </a:rPr>
              <a:t>The font used on the slides in general is Corbel(Body). The headings are Corbel(Headings). The slides are a default preset from MS </a:t>
            </a:r>
            <a:r>
              <a:rPr lang="en-US" sz="2000" dirty="0" err="1" smtClean="0">
                <a:latin typeface="Comic Sans MS" charset="0"/>
                <a:ea typeface="Comic Sans MS" charset="0"/>
                <a:cs typeface="Comic Sans MS" charset="0"/>
              </a:rPr>
              <a:t>Powerpoint</a:t>
            </a:r>
            <a:r>
              <a:rPr lang="en-US" sz="2000" dirty="0" smtClean="0">
                <a:latin typeface="Comic Sans MS" charset="0"/>
                <a:ea typeface="Comic Sans MS" charset="0"/>
                <a:cs typeface="Comic Sans MS" charset="0"/>
              </a:rPr>
              <a:t>.</a:t>
            </a:r>
          </a:p>
          <a:p>
            <a:r>
              <a:rPr lang="en-US" sz="2000" dirty="0" smtClean="0">
                <a:latin typeface="Comic Sans MS" charset="0"/>
                <a:ea typeface="Comic Sans MS" charset="0"/>
                <a:cs typeface="Comic Sans MS" charset="0"/>
              </a:rPr>
              <a:t>The font used on this page is Comic Sans MS(aka most hated font of all times), just to irritate anyone who has an aversion to it. Trust me, I am a web developer.</a:t>
            </a:r>
            <a:endParaRPr lang="en-US" sz="2000" dirty="0">
              <a:latin typeface="Comic Sans MS" charset="0"/>
              <a:ea typeface="Comic Sans MS" charset="0"/>
              <a:cs typeface="Comic Sans MS"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305782" y="4548851"/>
            <a:ext cx="3106684" cy="2143745"/>
          </a:xfrm>
          <a:prstGeom prst="rect">
            <a:avLst/>
          </a:prstGeom>
        </p:spPr>
      </p:pic>
      <p:sp>
        <p:nvSpPr>
          <p:cNvPr id="5" name="TextBox 4"/>
          <p:cNvSpPr txBox="1"/>
          <p:nvPr/>
        </p:nvSpPr>
        <p:spPr>
          <a:xfrm>
            <a:off x="4417735" y="509960"/>
            <a:ext cx="2994731" cy="707886"/>
          </a:xfrm>
          <a:prstGeom prst="rect">
            <a:avLst/>
          </a:prstGeom>
          <a:noFill/>
        </p:spPr>
        <p:txBody>
          <a:bodyPr wrap="none" rtlCol="0">
            <a:spAutoFit/>
          </a:bodyPr>
          <a:lstStyle/>
          <a:p>
            <a:pPr algn="ctr"/>
            <a:r>
              <a:rPr lang="en-US" sz="4000" dirty="0" smtClean="0"/>
              <a:t>Questions???</a:t>
            </a:r>
            <a:endParaRPr lang="en-US" sz="4000" dirty="0"/>
          </a:p>
        </p:txBody>
      </p:sp>
    </p:spTree>
    <p:extLst>
      <p:ext uri="{BB962C8B-B14F-4D97-AF65-F5344CB8AC3E}">
        <p14:creationId xmlns:p14="http://schemas.microsoft.com/office/powerpoint/2010/main" val="8332153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Content Placeholder 2"/>
          <p:cNvSpPr>
            <a:spLocks noGrp="1"/>
          </p:cNvSpPr>
          <p:nvPr>
            <p:ph idx="1"/>
          </p:nvPr>
        </p:nvSpPr>
        <p:spPr/>
        <p:txBody>
          <a:bodyPr>
            <a:normAutofit/>
          </a:bodyPr>
          <a:lstStyle/>
          <a:p>
            <a:r>
              <a:rPr lang="en-US" sz="1800" dirty="0" smtClean="0"/>
              <a:t>All details on these slides are purely </a:t>
            </a:r>
            <a:r>
              <a:rPr lang="en-US" sz="1800" strike="sngStrike" dirty="0" smtClean="0"/>
              <a:t>fictitious </a:t>
            </a:r>
            <a:r>
              <a:rPr lang="en-US" sz="1800" dirty="0" smtClean="0"/>
              <a:t>based on fact. </a:t>
            </a:r>
          </a:p>
          <a:p>
            <a:r>
              <a:rPr lang="en-US" sz="1800" dirty="0" smtClean="0"/>
              <a:t>No Animals were harmed in the making of this slideshow (unless you count me).</a:t>
            </a:r>
          </a:p>
          <a:p>
            <a:r>
              <a:rPr lang="en-US" sz="1800" dirty="0" smtClean="0"/>
              <a:t>I make obscure references to filmography and some computer fields. Ask if it is </a:t>
            </a:r>
            <a:r>
              <a:rPr lang="en-US" sz="1800" smtClean="0"/>
              <a:t>unclear.</a:t>
            </a:r>
            <a:endParaRPr lang="en-US" sz="1800" dirty="0" smtClean="0"/>
          </a:p>
          <a:p>
            <a:r>
              <a:rPr lang="en-US" sz="1800" dirty="0" smtClean="0"/>
              <a:t>Any references, messages, images bearing resemblance to any real life object, person or animal were probably NOT coincidental, and any that are found to be offensive were probably meant to be offensive. </a:t>
            </a:r>
          </a:p>
          <a:p>
            <a:r>
              <a:rPr lang="en-US" sz="1800" dirty="0" smtClean="0"/>
              <a:t>So quit whining and let’s move on to the next slide.</a:t>
            </a:r>
          </a:p>
          <a:p>
            <a:r>
              <a:rPr lang="en-US" sz="2000" dirty="0" smtClean="0"/>
              <a:t>P.S: Most of this was copied over from last year, actually, all of it.</a:t>
            </a:r>
            <a:endParaRPr lang="en-US" sz="2000" dirty="0"/>
          </a:p>
        </p:txBody>
      </p:sp>
    </p:spTree>
    <p:extLst>
      <p:ext uri="{BB962C8B-B14F-4D97-AF65-F5344CB8AC3E}">
        <p14:creationId xmlns:p14="http://schemas.microsoft.com/office/powerpoint/2010/main" val="8469308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the crappy title?</a:t>
            </a:r>
            <a:endParaRPr lang="en-US" dirty="0"/>
          </a:p>
        </p:txBody>
      </p:sp>
      <p:sp>
        <p:nvSpPr>
          <p:cNvPr id="5" name="Content Placeholder 4"/>
          <p:cNvSpPr>
            <a:spLocks noGrp="1"/>
          </p:cNvSpPr>
          <p:nvPr>
            <p:ph idx="1"/>
          </p:nvPr>
        </p:nvSpPr>
        <p:spPr/>
        <p:txBody>
          <a:bodyPr/>
          <a:lstStyle/>
          <a:p>
            <a:r>
              <a:rPr lang="en-US" dirty="0" smtClean="0"/>
              <a:t>Frankly speaking, </a:t>
            </a:r>
            <a:r>
              <a:rPr lang="en-US" dirty="0" smtClean="0"/>
              <a:t>cause </a:t>
            </a:r>
            <a:r>
              <a:rPr lang="en-US" dirty="0" smtClean="0"/>
              <a:t>I </a:t>
            </a:r>
            <a:r>
              <a:rPr lang="en-US" dirty="0" err="1" smtClean="0"/>
              <a:t>couldn</a:t>
            </a:r>
            <a:r>
              <a:rPr lang="uk-UA" dirty="0" smtClean="0"/>
              <a:t>’</a:t>
            </a:r>
            <a:r>
              <a:rPr lang="en-US" dirty="0" smtClean="0"/>
              <a:t>t come up with anything better.</a:t>
            </a:r>
          </a:p>
          <a:p>
            <a:r>
              <a:rPr lang="en-US" dirty="0" smtClean="0"/>
              <a:t>But more importantly, </a:t>
            </a:r>
            <a:r>
              <a:rPr lang="en-US" dirty="0"/>
              <a:t>cause </a:t>
            </a:r>
            <a:r>
              <a:rPr lang="en-US" dirty="0" smtClean="0"/>
              <a:t>my work this summer can be categorized into 5 things:</a:t>
            </a:r>
          </a:p>
          <a:p>
            <a:pPr lvl="1"/>
            <a:r>
              <a:rPr lang="en-US" dirty="0" smtClean="0"/>
              <a:t>B – Bugs (Quite a few of them, you will see)</a:t>
            </a:r>
          </a:p>
          <a:p>
            <a:pPr lvl="1"/>
            <a:r>
              <a:rPr lang="en-US" dirty="0" smtClean="0"/>
              <a:t>L – </a:t>
            </a:r>
            <a:r>
              <a:rPr lang="en-US" dirty="0" err="1" smtClean="0"/>
              <a:t>Linting</a:t>
            </a:r>
            <a:r>
              <a:rPr lang="en-US" dirty="0" smtClean="0"/>
              <a:t> (Again???)</a:t>
            </a:r>
          </a:p>
          <a:p>
            <a:pPr lvl="1"/>
            <a:r>
              <a:rPr lang="en-US" dirty="0" smtClean="0"/>
              <a:t>E – E-Mails (funny </a:t>
            </a:r>
            <a:r>
              <a:rPr lang="en-US" dirty="0"/>
              <a:t>cause </a:t>
            </a:r>
            <a:r>
              <a:rPr lang="en-US" dirty="0" smtClean="0"/>
              <a:t>I have been working with emails for </a:t>
            </a:r>
            <a:r>
              <a:rPr lang="en-US" dirty="0" smtClean="0"/>
              <a:t>1.5 </a:t>
            </a:r>
            <a:r>
              <a:rPr lang="en-US" dirty="0" smtClean="0"/>
              <a:t>years now)</a:t>
            </a:r>
          </a:p>
          <a:p>
            <a:pPr lvl="1"/>
            <a:r>
              <a:rPr lang="en-US" dirty="0" smtClean="0"/>
              <a:t>S – Styles (CSS &amp; Less &lt;3)</a:t>
            </a:r>
          </a:p>
          <a:p>
            <a:pPr lvl="1"/>
            <a:r>
              <a:rPr lang="en-US" dirty="0" smtClean="0"/>
              <a:t>S – Security (Finally, something important eh?)</a:t>
            </a:r>
            <a:endParaRPr lang="en-US" dirty="0"/>
          </a:p>
        </p:txBody>
      </p:sp>
    </p:spTree>
    <p:extLst>
      <p:ext uri="{BB962C8B-B14F-4D97-AF65-F5344CB8AC3E}">
        <p14:creationId xmlns:p14="http://schemas.microsoft.com/office/powerpoint/2010/main" val="1329202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how did my Summer </a:t>
            </a:r>
            <a:r>
              <a:rPr lang="en-US" dirty="0" smtClean="0"/>
              <a:t>go</a:t>
            </a:r>
            <a:r>
              <a:rPr lang="en-US" dirty="0" smtClean="0"/>
              <a:t>?</a:t>
            </a:r>
            <a:endParaRPr lang="en-US" dirty="0"/>
          </a:p>
        </p:txBody>
      </p:sp>
      <p:sp>
        <p:nvSpPr>
          <p:cNvPr id="3" name="Content Placeholder 2"/>
          <p:cNvSpPr>
            <a:spLocks noGrp="1"/>
          </p:cNvSpPr>
          <p:nvPr>
            <p:ph idx="1"/>
          </p:nvPr>
        </p:nvSpPr>
        <p:spPr>
          <a:xfrm>
            <a:off x="1120000" y="1640427"/>
            <a:ext cx="10233800" cy="4351338"/>
          </a:xfrm>
        </p:spPr>
        <p:txBody>
          <a:bodyPr>
            <a:normAutofit/>
          </a:bodyPr>
          <a:lstStyle/>
          <a:p>
            <a:r>
              <a:rPr lang="en-US" sz="2400" dirty="0" smtClean="0"/>
              <a:t>I worked on a bunch of bug </a:t>
            </a:r>
            <a:r>
              <a:rPr lang="en-US" sz="2400" dirty="0" smtClean="0"/>
              <a:t>fixes, 47 to be exact.</a:t>
            </a:r>
            <a:endParaRPr lang="en-US" sz="2400" dirty="0" smtClean="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498" r="11466"/>
          <a:stretch/>
        </p:blipFill>
        <p:spPr>
          <a:xfrm>
            <a:off x="1481328" y="2129576"/>
            <a:ext cx="4295405" cy="465897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673" y="2129576"/>
            <a:ext cx="4632088" cy="4658973"/>
          </a:xfrm>
          <a:prstGeom prst="rect">
            <a:avLst/>
          </a:prstGeom>
        </p:spPr>
      </p:pic>
    </p:spTree>
    <p:extLst>
      <p:ext uri="{BB962C8B-B14F-4D97-AF65-F5344CB8AC3E}">
        <p14:creationId xmlns:p14="http://schemas.microsoft.com/office/powerpoint/2010/main" val="19925765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bugs?</a:t>
            </a:r>
            <a:endParaRPr lang="en-US" dirty="0"/>
          </a:p>
        </p:txBody>
      </p:sp>
      <p:sp>
        <p:nvSpPr>
          <p:cNvPr id="3" name="Content Placeholder 2"/>
          <p:cNvSpPr>
            <a:spLocks noGrp="1"/>
          </p:cNvSpPr>
          <p:nvPr>
            <p:ph idx="1"/>
          </p:nvPr>
        </p:nvSpPr>
        <p:spPr>
          <a:xfrm>
            <a:off x="1120000" y="1640427"/>
            <a:ext cx="10233800" cy="4351338"/>
          </a:xfrm>
        </p:spPr>
        <p:txBody>
          <a:bodyPr>
            <a:normAutofit/>
          </a:bodyPr>
          <a:lstStyle/>
          <a:p>
            <a:r>
              <a:rPr lang="en-US" sz="2400" dirty="0" smtClean="0"/>
              <a:t>Why you hating on bugs? Bugs’ important, listen to the guy on the right.</a:t>
            </a:r>
            <a:endParaRPr lang="en-US" sz="2400"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832" y="2360913"/>
            <a:ext cx="5090932" cy="424244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4194" y="2360913"/>
            <a:ext cx="6033697" cy="4242443"/>
          </a:xfrm>
          <a:prstGeom prst="rect">
            <a:avLst/>
          </a:prstGeom>
        </p:spPr>
      </p:pic>
    </p:spTree>
    <p:extLst>
      <p:ext uri="{BB962C8B-B14F-4D97-AF65-F5344CB8AC3E}">
        <p14:creationId xmlns:p14="http://schemas.microsoft.com/office/powerpoint/2010/main" val="11523479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3518"/>
            <a:ext cx="10515600" cy="1325563"/>
          </a:xfrm>
        </p:spPr>
        <p:txBody>
          <a:bodyPr/>
          <a:lstStyle/>
          <a:p>
            <a:r>
              <a:rPr lang="en-US" dirty="0" smtClean="0"/>
              <a:t>Well.. And?</a:t>
            </a:r>
            <a:endParaRPr lang="en-US" dirty="0"/>
          </a:p>
        </p:txBody>
      </p:sp>
      <p:sp>
        <p:nvSpPr>
          <p:cNvPr id="3" name="Content Placeholder 2"/>
          <p:cNvSpPr>
            <a:spLocks noGrp="1"/>
          </p:cNvSpPr>
          <p:nvPr>
            <p:ph idx="1"/>
          </p:nvPr>
        </p:nvSpPr>
        <p:spPr>
          <a:xfrm>
            <a:off x="1120000" y="1343025"/>
            <a:ext cx="10233800" cy="4833938"/>
          </a:xfrm>
        </p:spPr>
        <p:txBody>
          <a:bodyPr>
            <a:normAutofit lnSpcReduction="10000"/>
          </a:bodyPr>
          <a:lstStyle/>
          <a:p>
            <a:r>
              <a:rPr lang="en-US" dirty="0" smtClean="0"/>
              <a:t>Plenty of small bugs like:</a:t>
            </a:r>
          </a:p>
          <a:p>
            <a:pPr lvl="1"/>
            <a:r>
              <a:rPr lang="en-US" dirty="0" err="1" smtClean="0"/>
              <a:t>ESLint</a:t>
            </a:r>
            <a:r>
              <a:rPr lang="en-US" dirty="0" smtClean="0"/>
              <a:t> fixes</a:t>
            </a:r>
          </a:p>
          <a:p>
            <a:pPr lvl="1"/>
            <a:r>
              <a:rPr lang="en-US" dirty="0" err="1" smtClean="0"/>
              <a:t>Sasslint</a:t>
            </a:r>
            <a:r>
              <a:rPr lang="en-US" dirty="0" smtClean="0"/>
              <a:t> fixes</a:t>
            </a:r>
          </a:p>
          <a:p>
            <a:pPr lvl="1"/>
            <a:r>
              <a:rPr lang="en-US" dirty="0" smtClean="0"/>
              <a:t>Node Security Advisories – Updating dependencies</a:t>
            </a:r>
          </a:p>
          <a:p>
            <a:pPr lvl="2"/>
            <a:r>
              <a:rPr lang="en-US" dirty="0" smtClean="0"/>
              <a:t>Sometimes going 4-5 repos downstream</a:t>
            </a:r>
          </a:p>
          <a:p>
            <a:pPr lvl="1"/>
            <a:r>
              <a:rPr lang="en-US" dirty="0" smtClean="0"/>
              <a:t>Style fixes, like</a:t>
            </a:r>
          </a:p>
          <a:p>
            <a:pPr lvl="2"/>
            <a:r>
              <a:rPr lang="en-US" dirty="0" smtClean="0"/>
              <a:t>Widths, heights and the like</a:t>
            </a:r>
          </a:p>
          <a:p>
            <a:pPr lvl="2"/>
            <a:r>
              <a:rPr lang="en-US" dirty="0" smtClean="0"/>
              <a:t>Stacking links</a:t>
            </a:r>
          </a:p>
          <a:p>
            <a:pPr lvl="2"/>
            <a:r>
              <a:rPr lang="en-US" dirty="0" smtClean="0"/>
              <a:t>Making devices view responsive</a:t>
            </a:r>
          </a:p>
          <a:p>
            <a:pPr lvl="2"/>
            <a:r>
              <a:rPr lang="en-US" dirty="0" smtClean="0"/>
              <a:t>Using ultra cool CSS stuff like `fit-content` and `</a:t>
            </a:r>
            <a:r>
              <a:rPr lang="en-US" dirty="0" err="1" smtClean="0"/>
              <a:t>calc</a:t>
            </a:r>
            <a:r>
              <a:rPr lang="en-US" dirty="0" smtClean="0"/>
              <a:t>`</a:t>
            </a:r>
          </a:p>
          <a:p>
            <a:pPr lvl="2"/>
            <a:r>
              <a:rPr lang="en-US" dirty="0" smtClean="0"/>
              <a:t>Weird RTL issues</a:t>
            </a:r>
          </a:p>
          <a:p>
            <a:pPr lvl="2"/>
            <a:r>
              <a:rPr lang="en-US" dirty="0" smtClean="0"/>
              <a:t>Aligning </a:t>
            </a:r>
            <a:r>
              <a:rPr lang="en-US" dirty="0" err="1" smtClean="0"/>
              <a:t>fxa</a:t>
            </a:r>
            <a:r>
              <a:rPr lang="en-US" dirty="0" smtClean="0"/>
              <a:t>-checkbox</a:t>
            </a:r>
          </a:p>
          <a:p>
            <a:pPr lvl="2"/>
            <a:r>
              <a:rPr lang="en-US" dirty="0" smtClean="0"/>
              <a:t>Preventing buttons from flashing on page load (not FOUT)</a:t>
            </a:r>
          </a:p>
          <a:p>
            <a:pPr lvl="2"/>
            <a:r>
              <a:rPr lang="en-US" dirty="0" smtClean="0"/>
              <a:t>Adjusting clickable areas in forms and links</a:t>
            </a:r>
          </a:p>
          <a:p>
            <a:pPr lvl="1"/>
            <a:endParaRPr lang="en-US" dirty="0"/>
          </a:p>
        </p:txBody>
      </p:sp>
    </p:spTree>
    <p:extLst>
      <p:ext uri="{BB962C8B-B14F-4D97-AF65-F5344CB8AC3E}">
        <p14:creationId xmlns:p14="http://schemas.microsoft.com/office/powerpoint/2010/main" val="9100531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s-IS" sz="4800" dirty="0" smtClean="0"/>
              <a:t>Any features…?</a:t>
            </a:r>
            <a:endParaRPr lang="en-US" sz="4800" dirty="0"/>
          </a:p>
        </p:txBody>
      </p:sp>
      <p:sp>
        <p:nvSpPr>
          <p:cNvPr id="3" name="Content Placeholder 2"/>
          <p:cNvSpPr>
            <a:spLocks noGrp="1"/>
          </p:cNvSpPr>
          <p:nvPr>
            <p:ph idx="1"/>
          </p:nvPr>
        </p:nvSpPr>
        <p:spPr/>
        <p:txBody>
          <a:bodyPr/>
          <a:lstStyle/>
          <a:p>
            <a:r>
              <a:rPr lang="en-US" dirty="0" smtClean="0"/>
              <a:t>Ok, </a:t>
            </a:r>
            <a:r>
              <a:rPr lang="en-US" dirty="0" smtClean="0"/>
              <a:t>and some small handy features:</a:t>
            </a:r>
            <a:endParaRPr lang="en-US" sz="1000" dirty="0"/>
          </a:p>
          <a:p>
            <a:pPr lvl="1"/>
            <a:r>
              <a:rPr lang="en-US" dirty="0" smtClean="0"/>
              <a:t>Added sass-</a:t>
            </a:r>
            <a:r>
              <a:rPr lang="en-US" dirty="0" err="1" smtClean="0"/>
              <a:t>linting</a:t>
            </a:r>
            <a:r>
              <a:rPr lang="en-US" dirty="0" smtClean="0"/>
              <a:t> to our repos</a:t>
            </a:r>
          </a:p>
          <a:p>
            <a:pPr lvl="1"/>
            <a:r>
              <a:rPr lang="en-US" dirty="0" smtClean="0"/>
              <a:t>Making </a:t>
            </a:r>
            <a:r>
              <a:rPr lang="en-US" dirty="0" err="1" smtClean="0"/>
              <a:t>FxA</a:t>
            </a:r>
            <a:r>
              <a:rPr lang="en-US" dirty="0"/>
              <a:t> settings panels more keyboard </a:t>
            </a:r>
            <a:r>
              <a:rPr lang="en-US" dirty="0" smtClean="0"/>
              <a:t>accessible</a:t>
            </a:r>
            <a:endParaRPr lang="en-US" dirty="0" smtClean="0"/>
          </a:p>
          <a:p>
            <a:pPr lvl="1"/>
            <a:r>
              <a:rPr lang="en-US" dirty="0" smtClean="0"/>
              <a:t>Unified the styles used in </a:t>
            </a:r>
            <a:r>
              <a:rPr lang="en-US" dirty="0" err="1" smtClean="0"/>
              <a:t>FxA</a:t>
            </a:r>
            <a:r>
              <a:rPr lang="en-US" dirty="0" smtClean="0"/>
              <a:t> with those in Mozilla’s Style Guide for buttons, colors, links and text</a:t>
            </a:r>
          </a:p>
          <a:p>
            <a:r>
              <a:rPr lang="en-US" dirty="0" smtClean="0"/>
              <a:t>I also refactored our files, ensuring that:</a:t>
            </a:r>
          </a:p>
          <a:p>
            <a:pPr lvl="1"/>
            <a:r>
              <a:rPr lang="en-US" dirty="0" smtClean="0"/>
              <a:t>We used better variable names in our sass files</a:t>
            </a:r>
          </a:p>
          <a:p>
            <a:pPr lvl="1"/>
            <a:r>
              <a:rPr lang="en-US" dirty="0" smtClean="0"/>
              <a:t>We used better variable values in our sass files</a:t>
            </a:r>
          </a:p>
          <a:p>
            <a:pPr lvl="1"/>
            <a:r>
              <a:rPr lang="en-US" dirty="0" smtClean="0"/>
              <a:t>We ported to Cocktail from Underscore, completely</a:t>
            </a:r>
          </a:p>
        </p:txBody>
      </p:sp>
    </p:spTree>
    <p:extLst>
      <p:ext uri="{BB962C8B-B14F-4D97-AF65-F5344CB8AC3E}">
        <p14:creationId xmlns:p14="http://schemas.microsoft.com/office/powerpoint/2010/main" val="186125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Did you actually do anything useful? </a:t>
            </a:r>
            <a:br>
              <a:rPr lang="en-US" sz="4800" dirty="0" smtClean="0"/>
            </a:br>
            <a:r>
              <a:rPr lang="en-US" sz="4800" dirty="0" smtClean="0"/>
              <a:t>Like a project?</a:t>
            </a:r>
            <a:endParaRPr lang="en-US" sz="4800" dirty="0"/>
          </a:p>
        </p:txBody>
      </p:sp>
      <p:sp>
        <p:nvSpPr>
          <p:cNvPr id="3" name="Content Placeholder 2"/>
          <p:cNvSpPr>
            <a:spLocks noGrp="1"/>
          </p:cNvSpPr>
          <p:nvPr>
            <p:ph idx="1"/>
          </p:nvPr>
        </p:nvSpPr>
        <p:spPr/>
        <p:txBody>
          <a:bodyPr/>
          <a:lstStyle/>
          <a:p>
            <a:r>
              <a:rPr lang="en-US" dirty="0" smtClean="0"/>
              <a:t>Surprisingly, </a:t>
            </a:r>
            <a:r>
              <a:rPr lang="en-US" dirty="0" smtClean="0"/>
              <a:t>I </a:t>
            </a:r>
            <a:r>
              <a:rPr lang="en-US" dirty="0" smtClean="0"/>
              <a:t>actually did work on </a:t>
            </a:r>
            <a:r>
              <a:rPr lang="en-US" dirty="0" smtClean="0"/>
              <a:t>3 really nice projects this Summer:</a:t>
            </a:r>
          </a:p>
          <a:p>
            <a:pPr lvl="1"/>
            <a:r>
              <a:rPr lang="en-US" sz="2600" dirty="0" smtClean="0"/>
              <a:t>Password hints – Making better passwords a reality</a:t>
            </a:r>
            <a:endParaRPr lang="en-US" sz="2600" dirty="0" smtClean="0"/>
          </a:p>
          <a:p>
            <a:pPr lvl="1"/>
            <a:r>
              <a:rPr lang="en-US" sz="2600" dirty="0" smtClean="0"/>
              <a:t>Geolocation data in e-mail communication</a:t>
            </a:r>
            <a:endParaRPr lang="en-US" sz="2600" dirty="0" smtClean="0"/>
          </a:p>
          <a:p>
            <a:pPr lvl="1"/>
            <a:r>
              <a:rPr lang="en-US" sz="2600" dirty="0" err="1" smtClean="0"/>
              <a:t>Geoprofiling</a:t>
            </a:r>
            <a:r>
              <a:rPr lang="en-US" sz="2600" dirty="0" smtClean="0"/>
              <a:t> based on </a:t>
            </a:r>
            <a:r>
              <a:rPr lang="en-US" sz="2600" smtClean="0"/>
              <a:t>user history</a:t>
            </a:r>
            <a:endParaRPr lang="en-US" sz="2600" dirty="0" smtClean="0"/>
          </a:p>
        </p:txBody>
      </p:sp>
    </p:spTree>
    <p:extLst>
      <p:ext uri="{BB962C8B-B14F-4D97-AF65-F5344CB8AC3E}">
        <p14:creationId xmlns:p14="http://schemas.microsoft.com/office/powerpoint/2010/main" val="7028338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So how was my Summer you ask?</a:t>
            </a:r>
            <a:endParaRPr lang="en-US" sz="4800" dirty="0"/>
          </a:p>
        </p:txBody>
      </p:sp>
      <p:sp>
        <p:nvSpPr>
          <p:cNvPr id="3" name="Content Placeholder 2"/>
          <p:cNvSpPr>
            <a:spLocks noGrp="1"/>
          </p:cNvSpPr>
          <p:nvPr>
            <p:ph idx="1"/>
          </p:nvPr>
        </p:nvSpPr>
        <p:spPr/>
        <p:txBody>
          <a:bodyPr/>
          <a:lstStyle/>
          <a:p>
            <a:r>
              <a:rPr lang="en-US" dirty="0" smtClean="0"/>
              <a:t>One word. Awesome.</a:t>
            </a:r>
          </a:p>
          <a:p>
            <a:r>
              <a:rPr lang="en-US" dirty="0" smtClean="0"/>
              <a:t>Ranging from: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24306" y="3002826"/>
            <a:ext cx="3582956" cy="274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8708" y="3002826"/>
            <a:ext cx="4118969"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453892" y="3002826"/>
            <a:ext cx="3035159" cy="2743200"/>
          </a:xfrm>
          <a:prstGeom prst="rect">
            <a:avLst/>
          </a:prstGeom>
        </p:spPr>
      </p:pic>
      <p:sp>
        <p:nvSpPr>
          <p:cNvPr id="7" name="TextBox 6"/>
          <p:cNvSpPr txBox="1"/>
          <p:nvPr/>
        </p:nvSpPr>
        <p:spPr>
          <a:xfrm>
            <a:off x="2737548" y="6127234"/>
            <a:ext cx="6716903" cy="369332"/>
          </a:xfrm>
          <a:prstGeom prst="rect">
            <a:avLst/>
          </a:prstGeom>
          <a:noFill/>
        </p:spPr>
        <p:txBody>
          <a:bodyPr wrap="none" rtlCol="0">
            <a:spAutoFit/>
          </a:bodyPr>
          <a:lstStyle/>
          <a:p>
            <a:r>
              <a:rPr lang="en-US" dirty="0" smtClean="0"/>
              <a:t>Hearing about the ideas I was going to work on and starting the work.</a:t>
            </a:r>
            <a:endParaRPr lang="en-US" dirty="0"/>
          </a:p>
        </p:txBody>
      </p:sp>
    </p:spTree>
    <p:extLst>
      <p:ext uri="{BB962C8B-B14F-4D97-AF65-F5344CB8AC3E}">
        <p14:creationId xmlns:p14="http://schemas.microsoft.com/office/powerpoint/2010/main" val="927612902"/>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Depth</Template>
  <TotalTime>1573</TotalTime>
  <Words>904</Words>
  <Application>Microsoft Macintosh PowerPoint</Application>
  <PresentationFormat>Widescreen</PresentationFormat>
  <Paragraphs>90</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Comic Sans MS</vt:lpstr>
      <vt:lpstr>Corbel</vt:lpstr>
      <vt:lpstr>Wingdings</vt:lpstr>
      <vt:lpstr>Arial</vt:lpstr>
      <vt:lpstr>Depth</vt:lpstr>
      <vt:lpstr>God BLESS FxA</vt:lpstr>
      <vt:lpstr>Disclaimer</vt:lpstr>
      <vt:lpstr>Why the crappy title?</vt:lpstr>
      <vt:lpstr>So how did my Summer go?</vt:lpstr>
      <vt:lpstr>Just bugs?</vt:lpstr>
      <vt:lpstr>Well.. And?</vt:lpstr>
      <vt:lpstr>Any features…?</vt:lpstr>
      <vt:lpstr>Did you actually do anything useful?  Like a project?</vt:lpstr>
      <vt:lpstr>So how was my Summer you ask?</vt:lpstr>
      <vt:lpstr>To..</vt:lpstr>
      <vt:lpstr>And finally to..</vt:lpstr>
      <vt:lpstr>Thanks to..</vt:lpstr>
      <vt:lpstr>Special Thanks to..</vt:lpstr>
      <vt:lpstr>And..</vt:lpstr>
      <vt:lpstr>And Finallllly….</vt:lpstr>
      <vt:lpstr>Had to add this T_T</vt:lpstr>
      <vt:lpstr>Slide 42: "Answer to The Ultimate Question of Life, the Universe, and Everything".</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Death From Above</dc:title>
  <dc:creator>Sai Prashanth Chandramouli (Student)</dc:creator>
  <cp:lastModifiedBy>Sai Prashanth Chandramouli (Student)</cp:lastModifiedBy>
  <cp:revision>324</cp:revision>
  <dcterms:created xsi:type="dcterms:W3CDTF">2015-07-31T17:32:17Z</dcterms:created>
  <dcterms:modified xsi:type="dcterms:W3CDTF">2016-07-12T06:40:11Z</dcterms:modified>
</cp:coreProperties>
</file>